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IBM Plex Sans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IBM Plex Sans SemiBold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IBMPlexSans-bold.fntdata"/><Relationship Id="rId27" Type="http://schemas.openxmlformats.org/officeDocument/2006/relationships/font" Target="fonts/IBMPlexSans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BMPlexSa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font" Target="fonts/IBMPlexSans-boldItalic.fntdata"/><Relationship Id="rId11" Type="http://schemas.openxmlformats.org/officeDocument/2006/relationships/slide" Target="slides/slide5.xml"/><Relationship Id="rId33" Type="http://schemas.openxmlformats.org/officeDocument/2006/relationships/font" Target="fonts/Roboto-italic.fntdata"/><Relationship Id="rId10" Type="http://schemas.openxmlformats.org/officeDocument/2006/relationships/slide" Target="slides/slide4.xml"/><Relationship Id="rId32" Type="http://schemas.openxmlformats.org/officeDocument/2006/relationships/font" Target="fonts/Roboto-bold.fntdata"/><Relationship Id="rId13" Type="http://schemas.openxmlformats.org/officeDocument/2006/relationships/slide" Target="slides/slide7.xml"/><Relationship Id="rId35" Type="http://schemas.openxmlformats.org/officeDocument/2006/relationships/font" Target="fonts/IBMPlexSansSemiBold-regular.fntdata"/><Relationship Id="rId12" Type="http://schemas.openxmlformats.org/officeDocument/2006/relationships/slide" Target="slides/slide6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9.xml"/><Relationship Id="rId37" Type="http://schemas.openxmlformats.org/officeDocument/2006/relationships/font" Target="fonts/IBMPlexSansSemiBold-italic.fntdata"/><Relationship Id="rId14" Type="http://schemas.openxmlformats.org/officeDocument/2006/relationships/slide" Target="slides/slide8.xml"/><Relationship Id="rId36" Type="http://schemas.openxmlformats.org/officeDocument/2006/relationships/font" Target="fonts/IBMPlexSansSemiBold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IBMPlexSansSemiBold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png>
</file>

<file path=ppt/media/image13.png>
</file>

<file path=ppt/media/image14.png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c2b53eed4c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c2b53eed4c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c2b53eed4c_0_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c2b53eed4c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c2b53eed4c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c2b53eed4c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c2b53eed4c_0_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c2b53eed4c_0_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c2b53eed4c_0_8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c2b53eed4c_0_8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c2b53eed4c_0_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c2b53eed4c_0_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c2b53eed4c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c2b53eed4c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c2b53eed4c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c2b53eed4c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c2b53eed4c_0_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c2b53eed4c_0_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c2b53eed4c_0_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c2b53eed4c_0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c2b53eed4c_0_6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c2b53eed4c_0_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c2b53eed4c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c2b53eed4c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c2b53eed4c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c2b53eed4c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c2b53eed4c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c2b53eed4c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c2b53eed4c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c2b53eed4c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c2b53eed4c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c2b53eed4c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c2b53eed4c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c2b53eed4c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c2b53eed4c_0_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c2b53eed4c_0_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c2b53eed4c_0_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c2b53eed4c_0_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c2b53eed4c_0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c2b53eed4c_0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3" name="Google Shape;53;p14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4" name="Google Shape;5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4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9" name="Google Shape;5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6" name="Google Shape;6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" name="Google Shape;70;p17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0" name="Google Shape;9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>
            <p:ph idx="2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4" name="Google Shape;94;p18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18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8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6" name="Google Shape;10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1" type="subTitle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9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2" name="Google Shape;11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5" name="Google Shape;115;p20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7" name="Google Shape;11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1" name="Google Shape;12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2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5" name="Google Shape;12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3"/>
          <p:cNvSpPr txBox="1"/>
          <p:nvPr>
            <p:ph idx="1" type="subTitle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9" name="Google Shape;12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4" name="Google Shape;134;p24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9" name="Google Shape;139;p2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4" name="Google Shape;144;p26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9" name="Google Shape;149;p2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9"/>
          <p:cNvSpPr txBox="1"/>
          <p:nvPr>
            <p:ph type="title"/>
          </p:nvPr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sz="24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sz="2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7" name="Google Shape;157;p29"/>
          <p:cNvSpPr txBox="1"/>
          <p:nvPr>
            <p:ph idx="2" type="title"/>
          </p:nvPr>
        </p:nvSpPr>
        <p:spPr>
          <a:xfrm>
            <a:off x="540000" y="1956250"/>
            <a:ext cx="8064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SemiBold"/>
              <a:buNone/>
              <a:defRPr sz="12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1" name="Google Shape;161;p30"/>
          <p:cNvSpPr txBox="1"/>
          <p:nvPr>
            <p:ph type="title"/>
          </p:nvPr>
        </p:nvSpPr>
        <p:spPr>
          <a:xfrm>
            <a:off x="540000" y="12957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1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6" name="Google Shape;1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1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168" name="Google Shape;16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2" name="Google Shape;1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8" name="Google Shape;1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3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sz="3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5" name="Google Shape;18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_2"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9" name="Google Shape;199;p39"/>
          <p:cNvSpPr txBox="1"/>
          <p:nvPr>
            <p:ph idx="1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00" name="Google Shape;200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9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gif"/><Relationship Id="rId4" Type="http://schemas.openxmlformats.org/officeDocument/2006/relationships/image" Target="../media/image10.gif"/><Relationship Id="rId5" Type="http://schemas.openxmlformats.org/officeDocument/2006/relationships/image" Target="../media/image16.gif"/><Relationship Id="rId6" Type="http://schemas.openxmlformats.org/officeDocument/2006/relationships/image" Target="../media/image17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gif"/><Relationship Id="rId4" Type="http://schemas.openxmlformats.org/officeDocument/2006/relationships/image" Target="../media/image10.gif"/><Relationship Id="rId5" Type="http://schemas.openxmlformats.org/officeDocument/2006/relationships/image" Target="../media/image16.gif"/><Relationship Id="rId6" Type="http://schemas.openxmlformats.org/officeDocument/2006/relationships/image" Target="../media/image17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gif"/><Relationship Id="rId4" Type="http://schemas.openxmlformats.org/officeDocument/2006/relationships/image" Target="../media/image10.gif"/><Relationship Id="rId5" Type="http://schemas.openxmlformats.org/officeDocument/2006/relationships/image" Target="../media/image16.gif"/><Relationship Id="rId6" Type="http://schemas.openxmlformats.org/officeDocument/2006/relationships/image" Target="../media/image1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0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Docker Compose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Docker Swarm</a:t>
            </a:r>
            <a:endParaRPr/>
          </a:p>
        </p:txBody>
      </p:sp>
      <p:sp>
        <p:nvSpPr>
          <p:cNvPr id="207" name="Google Shape;207;p40"/>
          <p:cNvSpPr txBox="1"/>
          <p:nvPr>
            <p:ph idx="1" type="subTitle"/>
          </p:nvPr>
        </p:nvSpPr>
        <p:spPr>
          <a:xfrm>
            <a:off x="540000" y="3272200"/>
            <a:ext cx="3852000" cy="4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</a:rPr>
              <a:t>Семинар 5</a:t>
            </a:r>
            <a:br>
              <a:rPr lang="ru">
                <a:solidFill>
                  <a:schemeClr val="accent2"/>
                </a:solidFill>
              </a:rPr>
            </a:br>
            <a:r>
              <a:rPr lang="ru"/>
              <a:t>Docker: Docker Compose, Docker Swarm</a:t>
            </a:r>
            <a:endParaRPr sz="1000"/>
          </a:p>
        </p:txBody>
      </p:sp>
      <p:pic>
        <p:nvPicPr>
          <p:cNvPr id="208" name="Google Shape;20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5600" y="846738"/>
            <a:ext cx="4447201" cy="3682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9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305" name="Google Shape;305;p49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Возможность увеличения количества запущенных контейнеров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highlight>
                  <a:schemeClr val="accent2"/>
                </a:highlight>
                <a:latin typeface="IBM Plex Sans"/>
                <a:ea typeface="IBM Plex Sans"/>
                <a:cs typeface="IBM Plex Sans"/>
                <a:sym typeface="IBM Plex Sans"/>
              </a:rPr>
              <a:t>Возможность увеличения и уменьшения инфраструктуры целиком (контейнеров, виртуальных сетей, IP-адресов и прочих компонент)</a:t>
            </a:r>
            <a:endParaRPr sz="1200">
              <a:highlight>
                <a:schemeClr val="accent2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Возможность раздачи большего или меньшего количества IP-адресов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6" name="Google Shape;306;p49"/>
          <p:cNvSpPr txBox="1"/>
          <p:nvPr/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такое масштабирование?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0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312" name="Google Shape;312;p50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docker-compose stop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docker-compose down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docker-compose exec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3" name="Google Shape;313;p50"/>
          <p:cNvSpPr txBox="1"/>
          <p:nvPr/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 помощью какой команды произойдет только остановка контейнеров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319" name="Google Shape;319;p51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highlight>
                  <a:schemeClr val="accent2"/>
                </a:highlight>
                <a:latin typeface="IBM Plex Sans"/>
                <a:ea typeface="IBM Plex Sans"/>
                <a:cs typeface="IBM Plex Sans"/>
                <a:sym typeface="IBM Plex Sans"/>
              </a:rPr>
              <a:t>docker-compose stop</a:t>
            </a:r>
            <a:endParaRPr sz="1200">
              <a:highlight>
                <a:schemeClr val="accent2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docker-compose down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docker-compose exec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0" name="Google Shape;320;p51"/>
          <p:cNvSpPr txBox="1"/>
          <p:nvPr/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 помощью какой команды произойдет только остановка контейнеров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2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326" name="Google Shape;326;p52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Виртуальная сеть, предназначенная для связи между контейнерами, которые могут располагаться на нескольких нодах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Сеть, предназначенная для управления нодами кластера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Виртуальная сеть, которая позволяет управлять контейнерами с master-ноды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7" name="Google Shape;327;p52"/>
          <p:cNvSpPr txBox="1"/>
          <p:nvPr/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такое overlay-сеть?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3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333" name="Google Shape;333;p53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highlight>
                  <a:schemeClr val="accent2"/>
                </a:highlight>
                <a:latin typeface="IBM Plex Sans"/>
                <a:ea typeface="IBM Plex Sans"/>
                <a:cs typeface="IBM Plex Sans"/>
                <a:sym typeface="IBM Plex Sans"/>
              </a:rPr>
              <a:t>Виртуальная сеть, предназначенная для связи между контейнерами, которые могут располагаться на нескольких нодах</a:t>
            </a:r>
            <a:endParaRPr sz="1200">
              <a:highlight>
                <a:schemeClr val="accent2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Сеть, предназначенная для управления нодами кластера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Виртуальная сеть, которая позволяет управлять контейнерами с master-ноды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34" name="Google Shape;334;p53"/>
          <p:cNvSpPr txBox="1"/>
          <p:nvPr/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такое overlay-сеть?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fmla="val 9050" name="adj"/>
            </a:avLst>
          </a:prstGeom>
          <a:noFill/>
          <a:ln>
            <a:noFill/>
          </a:ln>
        </p:spPr>
      </p:pic>
      <p:pic>
        <p:nvPicPr>
          <p:cNvPr id="340" name="Google Shape;340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4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4" name="Google Shape;344;p54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5" name="Google Shape;345;p54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Практика</a:t>
            </a:r>
            <a:endParaRPr/>
          </a:p>
        </p:txBody>
      </p:sp>
      <p:sp>
        <p:nvSpPr>
          <p:cNvPr id="351" name="Google Shape;351;p5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5. Docker Compose, Docker Swarm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fmla="val 9050" name="adj"/>
            </a:avLst>
          </a:prstGeom>
          <a:noFill/>
          <a:ln>
            <a:noFill/>
          </a:ln>
        </p:spPr>
      </p:pic>
      <p:pic>
        <p:nvPicPr>
          <p:cNvPr id="357" name="Google Shape;35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56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1" name="Google Shape;361;p56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2" name="Google Shape;362;p56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7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</a:t>
            </a:r>
            <a:endParaRPr/>
          </a:p>
        </p:txBody>
      </p:sp>
      <p:sp>
        <p:nvSpPr>
          <p:cNvPr id="368" name="Google Shape;368;p5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5. Docker Compose, Docker Swarm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8"/>
          <p:cNvSpPr txBox="1"/>
          <p:nvPr/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Задача: </a:t>
            </a:r>
            <a:br>
              <a:rPr lang="ru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" sz="1100">
                <a:latin typeface="IBM Plex Sans"/>
                <a:ea typeface="IBM Plex Sans"/>
                <a:cs typeface="IBM Plex Sans"/>
                <a:sym typeface="IBM Plex Sans"/>
              </a:rPr>
              <a:t>Задача 1: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latin typeface="IBM Plex Sans"/>
                <a:ea typeface="IBM Plex Sans"/>
                <a:cs typeface="IBM Plex Sans"/>
                <a:sym typeface="IBM Plex Sans"/>
              </a:rPr>
              <a:t>Необходимо создать сервис, состоящий из 2 различных контейнеров: 1 - веб, 2 - БД. Далее - необходимо создать 3 сервиса в каждом окружении (dev, prod, lab). По итогу на каждой ноде должно быть по 2 работающих контейнера. Выводы зафиксировать.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latin typeface="IBM Plex Sans"/>
                <a:ea typeface="IBM Plex Sans"/>
                <a:cs typeface="IBM Plex Sans"/>
                <a:sym typeface="IBM Plex Sans"/>
              </a:rPr>
              <a:t>Результатом работы будут логи выполнения, история команд и скриншоты, сделанные вами.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latin typeface="IBM Plex Sans"/>
                <a:ea typeface="IBM Plex Sans"/>
                <a:cs typeface="IBM Plex Sans"/>
                <a:sym typeface="IBM Plex Sans"/>
              </a:rPr>
              <a:t>***Задача 2: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latin typeface="IBM Plex Sans"/>
                <a:ea typeface="IBM Plex Sans"/>
                <a:cs typeface="IBM Plex Sans"/>
                <a:sym typeface="IBM Plex Sans"/>
              </a:rPr>
              <a:t>Необходимо создать 2 ДК-файла, в которых будут описываться сервисы. Повторить первое задание для 2 окружений: lab, dev. Результаты проверить и зафиксировать, чтобы можно было выслать преподавателю для проверки.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latin typeface="IBM Plex Sans"/>
                <a:ea typeface="IBM Plex Sans"/>
                <a:cs typeface="IBM Plex Sans"/>
                <a:sym typeface="IBM Plex Sans"/>
              </a:rPr>
              <a:t>Результатом работы будут логи выполнения, история команд и скриншоты, сделанные вами.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4" name="Google Shape;374;p58"/>
          <p:cNvSpPr txBox="1"/>
          <p:nvPr>
            <p:ph type="title"/>
          </p:nvPr>
        </p:nvSpPr>
        <p:spPr>
          <a:xfrm>
            <a:off x="540000" y="720000"/>
            <a:ext cx="80640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</a:t>
            </a:r>
            <a:endParaRPr/>
          </a:p>
        </p:txBody>
      </p:sp>
      <p:sp>
        <p:nvSpPr>
          <p:cNvPr id="375" name="Google Shape;375;p58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5. Docker Compose, Docker Swarm</a:t>
            </a:r>
            <a:endParaRPr/>
          </a:p>
        </p:txBody>
      </p:sp>
      <p:pic>
        <p:nvPicPr>
          <p:cNvPr id="376" name="Google Shape;37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858000" y="3212400"/>
            <a:ext cx="1435603" cy="179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1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214" name="Google Shape;214;p41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Контейнеризация</a:t>
            </a:r>
            <a:endParaRPr/>
          </a:p>
        </p:txBody>
      </p:sp>
      <p:sp>
        <p:nvSpPr>
          <p:cNvPr id="215" name="Google Shape;215;p41"/>
          <p:cNvSpPr txBox="1"/>
          <p:nvPr/>
        </p:nvSpPr>
        <p:spPr>
          <a:xfrm>
            <a:off x="540000" y="1800000"/>
            <a:ext cx="1746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IBM Plex Sans"/>
                <a:ea typeface="IBM Plex Sans"/>
                <a:cs typeface="IBM Plex Sans"/>
                <a:sym typeface="IBM Plex Sans"/>
              </a:rPr>
              <a:t>Лекция 1: Механизмы пространства имен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16" name="Google Shape;216;p41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rgbClr val="FFFFFF"/>
                </a:solidFill>
              </a:rPr>
              <a:t>1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217" name="Google Shape;217;p41"/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rgbClr val="FFFFFF"/>
                </a:solidFill>
              </a:rPr>
              <a:t>2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218" name="Google Shape;218;p41"/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  <a:highlight>
                  <a:schemeClr val="accent2"/>
                </a:highlight>
              </a:rPr>
              <a:t>3</a:t>
            </a:r>
            <a:endParaRPr b="1" sz="100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cxnSp>
        <p:nvCxnSpPr>
          <p:cNvPr id="219" name="Google Shape;219;p41"/>
          <p:cNvCxnSpPr>
            <a:stCxn id="216" idx="6"/>
            <a:endCxn id="217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41"/>
          <p:cNvCxnSpPr>
            <a:stCxn id="217" idx="6"/>
            <a:endCxn id="218" idx="2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41"/>
          <p:cNvCxnSpPr>
            <a:stCxn id="218" idx="6"/>
            <a:endCxn id="222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41"/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4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223" name="Google Shape;223;p41"/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5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224" name="Google Shape;224;p41"/>
          <p:cNvCxnSpPr>
            <a:stCxn id="223" idx="6"/>
            <a:endCxn id="225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41"/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6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226" name="Google Shape;226;p41"/>
          <p:cNvCxnSpPr>
            <a:stCxn id="222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41"/>
          <p:cNvCxnSpPr>
            <a:endCxn id="223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41"/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7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229" name="Google Shape;229;p41"/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8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230" name="Google Shape;230;p41"/>
          <p:cNvCxnSpPr>
            <a:stCxn id="225" idx="6"/>
            <a:endCxn id="228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41"/>
          <p:cNvCxnSpPr>
            <a:stCxn id="228" idx="6"/>
            <a:endCxn id="229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41"/>
          <p:cNvCxnSpPr>
            <a:stCxn id="229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" name="Google Shape;233;p41"/>
          <p:cNvSpPr txBox="1"/>
          <p:nvPr/>
        </p:nvSpPr>
        <p:spPr>
          <a:xfrm>
            <a:off x="540000" y="2876400"/>
            <a:ext cx="1746000" cy="492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Лекция 3: Введение в Docker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4" name="Google Shape;234;p41"/>
          <p:cNvSpPr txBox="1"/>
          <p:nvPr/>
        </p:nvSpPr>
        <p:spPr>
          <a:xfrm>
            <a:off x="2646000" y="1800000"/>
            <a:ext cx="1746000" cy="492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Семинар 1: Механизмы пространства имен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5" name="Google Shape;235;p41"/>
          <p:cNvSpPr txBox="1"/>
          <p:nvPr/>
        </p:nvSpPr>
        <p:spPr>
          <a:xfrm>
            <a:off x="2646000" y="2876400"/>
            <a:ext cx="1746000" cy="492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Семинар 3: Введение в Docker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6" name="Google Shape;236;p41"/>
          <p:cNvSpPr txBox="1"/>
          <p:nvPr/>
        </p:nvSpPr>
        <p:spPr>
          <a:xfrm>
            <a:off x="4752000" y="1800000"/>
            <a:ext cx="1746000" cy="492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Лекция 2: Механизмы контрольных групп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7" name="Google Shape;237;p41"/>
          <p:cNvSpPr txBox="1"/>
          <p:nvPr/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Лекция 4: Dockerfiles и слои</a:t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8" name="Google Shape;238;p41"/>
          <p:cNvSpPr txBox="1"/>
          <p:nvPr/>
        </p:nvSpPr>
        <p:spPr>
          <a:xfrm>
            <a:off x="6858000" y="1800000"/>
            <a:ext cx="1746000" cy="492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Семинар 2: Механизмы контрольных групп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9" name="Google Shape;239;p41"/>
          <p:cNvSpPr txBox="1"/>
          <p:nvPr/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Семинар 4: Dockerfiles и слои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240" name="Google Shape;240;p41"/>
          <p:cNvCxnSpPr>
            <a:endCxn id="216" idx="2"/>
          </p:cNvCxnSpPr>
          <p:nvPr/>
        </p:nvCxnSpPr>
        <p:spPr>
          <a:xfrm>
            <a:off x="-25" y="1614601"/>
            <a:ext cx="540000" cy="1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41"/>
          <p:cNvSpPr/>
          <p:nvPr/>
        </p:nvSpPr>
        <p:spPr>
          <a:xfrm>
            <a:off x="2597366" y="3594605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9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242" name="Google Shape;242;p41"/>
          <p:cNvCxnSpPr>
            <a:stCxn id="241" idx="6"/>
            <a:endCxn id="243" idx="2"/>
          </p:cNvCxnSpPr>
          <p:nvPr/>
        </p:nvCxnSpPr>
        <p:spPr>
          <a:xfrm>
            <a:off x="2948966" y="3770405"/>
            <a:ext cx="17502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3" name="Google Shape;243;p41"/>
          <p:cNvSpPr/>
          <p:nvPr/>
        </p:nvSpPr>
        <p:spPr>
          <a:xfrm>
            <a:off x="4699191" y="3594605"/>
            <a:ext cx="351600" cy="351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10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244" name="Google Shape;244;p41"/>
          <p:cNvCxnSpPr>
            <a:endCxn id="241" idx="2"/>
          </p:cNvCxnSpPr>
          <p:nvPr/>
        </p:nvCxnSpPr>
        <p:spPr>
          <a:xfrm>
            <a:off x="-34" y="3762005"/>
            <a:ext cx="2597400" cy="84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41"/>
          <p:cNvSpPr txBox="1"/>
          <p:nvPr/>
        </p:nvSpPr>
        <p:spPr>
          <a:xfrm>
            <a:off x="25974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Лекция 5: Docker Compose и Docker Swarm</a:t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46" name="Google Shape;246;p41"/>
          <p:cNvSpPr txBox="1"/>
          <p:nvPr/>
        </p:nvSpPr>
        <p:spPr>
          <a:xfrm>
            <a:off x="4703400" y="3952800"/>
            <a:ext cx="1841400" cy="3384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Семинар 5: Docker Compose и Docker Swarm</a:t>
            </a:r>
            <a:endParaRPr b="1" sz="1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247" name="Google Shape;247;p41"/>
          <p:cNvCxnSpPr/>
          <p:nvPr/>
        </p:nvCxnSpPr>
        <p:spPr>
          <a:xfrm flipH="1" rot="10800000">
            <a:off x="5053941" y="3762005"/>
            <a:ext cx="4145100" cy="84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  <p:sp>
        <p:nvSpPr>
          <p:cNvPr id="382" name="Google Shape;382;p5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5. Docker Compose, Docker Swarm</a:t>
            </a:r>
            <a:endParaRPr/>
          </a:p>
        </p:txBody>
      </p:sp>
      <p:pic>
        <p:nvPicPr>
          <p:cNvPr id="383" name="Google Shape;38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633" y="1295700"/>
            <a:ext cx="848725" cy="8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fmla="val 9050" name="adj"/>
            </a:avLst>
          </a:prstGeom>
          <a:noFill/>
          <a:ln>
            <a:noFill/>
          </a:ln>
        </p:spPr>
      </p:pic>
      <p:pic>
        <p:nvPicPr>
          <p:cNvPr id="253" name="Google Shape;25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2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7" name="Google Shape;257;p42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8" name="Google Shape;258;p42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Викторина</a:t>
            </a:r>
            <a:endParaRPr/>
          </a:p>
        </p:txBody>
      </p:sp>
      <p:sp>
        <p:nvSpPr>
          <p:cNvPr id="264" name="Google Shape;264;p4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5. Docker Compose, Docker Swarm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4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270" name="Google Shape;270;p44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4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XML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YAML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HTML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CSS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CONFIG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TXT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1" name="Google Shape;271;p44"/>
          <p:cNvSpPr txBox="1"/>
          <p:nvPr/>
        </p:nvSpPr>
        <p:spPr>
          <a:xfrm>
            <a:off x="540000" y="720000"/>
            <a:ext cx="80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Из файлов какого типа Docker Compose берет информацию о контейнерах, которые необходимо запустить?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5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277" name="Google Shape;277;p45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4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XML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highlight>
                  <a:schemeClr val="accent2"/>
                </a:highlight>
                <a:latin typeface="IBM Plex Sans"/>
                <a:ea typeface="IBM Plex Sans"/>
                <a:cs typeface="IBM Plex Sans"/>
                <a:sym typeface="IBM Plex Sans"/>
              </a:rPr>
              <a:t>YAML</a:t>
            </a:r>
            <a:endParaRPr sz="1200">
              <a:highlight>
                <a:schemeClr val="accent2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HTML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CSS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CONFIG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TXT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8" name="Google Shape;278;p45"/>
          <p:cNvSpPr txBox="1"/>
          <p:nvPr/>
        </p:nvSpPr>
        <p:spPr>
          <a:xfrm>
            <a:off x="540000" y="720000"/>
            <a:ext cx="80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Из файлов какого типа Docker Compose берет информацию о контейнерах, которые необходимо запустить?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284" name="Google Shape;284;p46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--link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--env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-p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85" name="Google Shape;285;p46"/>
          <p:cNvSpPr txBox="1"/>
          <p:nvPr/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 помощью флага какого типа можно связать 2 разных контейнера?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7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291" name="Google Shape;291;p47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highlight>
                  <a:schemeClr val="accent2"/>
                </a:highlight>
                <a:latin typeface="IBM Plex Sans"/>
                <a:ea typeface="IBM Plex Sans"/>
                <a:cs typeface="IBM Plex Sans"/>
                <a:sym typeface="IBM Plex Sans"/>
              </a:rPr>
              <a:t>--link</a:t>
            </a:r>
            <a:endParaRPr sz="1200">
              <a:highlight>
                <a:schemeClr val="accent2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--env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-p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2" name="Google Shape;292;p47"/>
          <p:cNvSpPr txBox="1"/>
          <p:nvPr/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 помощью флага какого типа можно связать 2 разных контейнера?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5. Docker Compose, Docker Swarm</a:t>
            </a:r>
            <a:endParaRPr/>
          </a:p>
        </p:txBody>
      </p:sp>
      <p:sp>
        <p:nvSpPr>
          <p:cNvPr id="298" name="Google Shape;298;p48"/>
          <p:cNvSpPr txBox="1"/>
          <p:nvPr/>
        </p:nvSpPr>
        <p:spPr>
          <a:xfrm>
            <a:off x="540000" y="1440000"/>
            <a:ext cx="8064000" cy="30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В</a:t>
            </a: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озможность увеличения количества запущенных контейнеров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Возможность увеличения и уменьшения инфраструктуры целиком (контейнеров, виртуальных сетей, IP-адресов и прочих компонент)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6599" lvl="0" marL="374399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6654D9"/>
              </a:buClr>
              <a:buSzPts val="1200"/>
              <a:buFont typeface="IBM Plex Sans"/>
              <a:buAutoNum type="arabicPeriod"/>
            </a:pPr>
            <a:r>
              <a:rPr lang="ru" sz="1200">
                <a:latin typeface="IBM Plex Sans"/>
                <a:ea typeface="IBM Plex Sans"/>
                <a:cs typeface="IBM Plex Sans"/>
                <a:sym typeface="IBM Plex Sans"/>
              </a:rPr>
              <a:t>Возможность раздачи большего или меньшего количества IP-адресов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9" name="Google Shape;299;p48"/>
          <p:cNvSpPr txBox="1"/>
          <p:nvPr/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такое масштабирование?</a:t>
            </a:r>
            <a:endParaRPr sz="1800">
              <a:solidFill>
                <a:srgbClr val="00000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